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98A4B4-700E-4E73-A499-F57CDB0FE9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9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0C8EA-4CE4-44EF-A8A8-B9D8203FEE5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822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C25D2-FC58-485A-9F0B-575721113082}" type="slidenum">
              <a:rPr lang="ru-RU"/>
              <a:pPr/>
              <a:t>1</a:t>
            </a:fld>
            <a:endParaRPr lang="ru-RU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F0D03-FB4F-4DAB-BB24-73A2E7A21D2D}" type="slidenum">
              <a:rPr lang="ru-RU"/>
              <a:pPr/>
              <a:t>2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354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99005-681A-497F-A6EB-74295BB0E4FA}" type="slidenum">
              <a:rPr lang="ru-RU"/>
              <a:pPr/>
              <a:t>3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6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3630A9-2449-409E-B32A-CDE49967080E}" type="slidenum">
              <a:rPr lang="ru-RU"/>
              <a:pPr/>
              <a:t>4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FB664-F4E0-466B-B585-CB93D438EA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0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D33BD-18FC-441E-A5AB-C6F6439552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2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BB5F8-8785-4975-8B04-65AB73F86C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45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159C01-907B-46F2-A767-1629545C0B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5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5A531-705E-45F7-BFDC-EC080C0465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8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5A830-702F-45FB-9E92-D4D83246C92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189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748AD-E5B0-47E5-9449-1FB13F66E2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5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8A591-2593-41A0-8B46-1A8BB39ADE6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4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90C4A-E621-4FF6-A105-92CAF0F035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6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9DA68-4648-4D10-94AC-A9A908C9457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22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440CD-577C-4856-A22D-4463D20CD8F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4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B9B27E-7EF6-4C6F-9E0B-AB14D7F8AFC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95288" y="969963"/>
            <a:ext cx="8164512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kk-KZ" sz="2000" b="1">
                <a:latin typeface="Times New Roman" panose="02020603050405020304" pitchFamily="18" charset="0"/>
              </a:rPr>
              <a:t>І- модуль Химия- технологиялық процесіне кіріспе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 Бұл лекцияға дайындық барысында әдебиеттерге көңіл бөлу керек. </a:t>
            </a:r>
            <a:r>
              <a:rPr lang="kk-KZ" sz="2000" b="1">
                <a:latin typeface="Times New Roman" panose="02020603050405020304" pitchFamily="18" charset="0"/>
              </a:rPr>
              <a:t>Лекцияның мақсаты</a:t>
            </a:r>
            <a:r>
              <a:rPr lang="kk-KZ" sz="2000">
                <a:latin typeface="Times New Roman" panose="02020603050405020304" pitchFamily="18" charset="0"/>
              </a:rPr>
              <a:t>: Кіріспе.   Химия- технология процестеріне жалпы сипаттама, оның маңызы және дамуы. Химиялық технологияны жетілдіру. ХТП физикалық және химиялық құбылыстардың жиынтығымен танысу. Химиялық реакцияның  классификациясы ХТП структурасы, реакцияның материалдың балансының теңдеуін есептеу.</a:t>
            </a: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    </a:t>
            </a:r>
            <a:r>
              <a:rPr lang="kk-KZ" sz="2000" b="1">
                <a:latin typeface="Times New Roman" panose="02020603050405020304" pitchFamily="18" charset="0"/>
              </a:rPr>
              <a:t>Түйін сөздер</a:t>
            </a:r>
            <a:r>
              <a:rPr lang="kk-KZ" sz="2000">
                <a:latin typeface="Times New Roman" panose="02020603050405020304" pitchFamily="18" charset="0"/>
              </a:rPr>
              <a:t>:  өнімдер, реакция аймағы, диффузиялық аймақ, диффузия, арекеттеуші жүйені турбуленттеу, реагенттер, жылдамдық концентрациясының жіктелуі, материалдық баланс, хим.тех. процестер</a:t>
            </a:r>
            <a:r>
              <a:rPr lang="ru-RU" sz="20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188" y="342900"/>
            <a:ext cx="76009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kk-KZ" sz="2000" b="1">
                <a:latin typeface="Times New Roman" panose="02020603050405020304" pitchFamily="18" charset="0"/>
              </a:rPr>
              <a:t>Лекция мазмұны: ХИМИКО-ТЕХНОЛОГИЯЛЫҚ ПРОЦЕСТЕР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Технология</a:t>
            </a:r>
            <a:r>
              <a:rPr lang="kk-KZ" sz="2000">
                <a:latin typeface="Times New Roman" panose="02020603050405020304" pitchFamily="18" charset="0"/>
              </a:rPr>
              <a:t> деп өнеркәсіпте табиғи шикізаттан жаңа өнім алу жолын атаймыз.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­Өндіру жолдары</a:t>
            </a:r>
            <a:r>
              <a:rPr lang="kk-KZ" sz="2000">
                <a:latin typeface="Times New Roman" panose="02020603050405020304" pitchFamily="18" charset="0"/>
              </a:rPr>
              <a:t> бұл барлық опеациялардың бірлескен түрі, шикізаттан жаңа өнім алудың жолдары.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Химика</a:t>
            </a:r>
            <a:r>
              <a:rPr lang="ru-RU" sz="2000">
                <a:latin typeface="Times New Roman" panose="02020603050405020304" pitchFamily="18" charset="0"/>
              </a:rPr>
              <a:t>-</a:t>
            </a:r>
            <a:r>
              <a:rPr lang="kk-KZ" sz="2000">
                <a:latin typeface="Times New Roman" panose="02020603050405020304" pitchFamily="18" charset="0"/>
              </a:rPr>
              <a:t>технологиялық процесс келесі қарапайым сатылардан тұрады: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реакцияға түсетін компоненттерді жеткізу;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химиялық реакция;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түзілген өнімдерді реакция аумағынан шығару.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Әрекеттесуші компоненттерді реакция жүретін аумаққа жеткізу </a:t>
            </a:r>
            <a:r>
              <a:rPr lang="kk-KZ" sz="2000" i="1">
                <a:latin typeface="Times New Roman" panose="02020603050405020304" pitchFamily="18" charset="0"/>
              </a:rPr>
              <a:t>молекулалы диффузия </a:t>
            </a:r>
            <a:r>
              <a:rPr lang="kk-KZ" sz="2000">
                <a:latin typeface="Times New Roman" panose="02020603050405020304" pitchFamily="18" charset="0"/>
              </a:rPr>
              <a:t>немесе </a:t>
            </a:r>
            <a:r>
              <a:rPr lang="kk-KZ" sz="2000" i="1">
                <a:latin typeface="Times New Roman" panose="02020603050405020304" pitchFamily="18" charset="0"/>
              </a:rPr>
              <a:t>конвекция</a:t>
            </a:r>
            <a:r>
              <a:rPr lang="kk-KZ" sz="2000">
                <a:latin typeface="Times New Roman" panose="02020603050405020304" pitchFamily="18" charset="0"/>
              </a:rPr>
              <a:t> арқылы жүреді. Оларды қатты араластыруды </a:t>
            </a:r>
            <a:r>
              <a:rPr lang="kk-KZ" sz="2000" i="1">
                <a:latin typeface="Times New Roman" panose="02020603050405020304" pitchFamily="18" charset="0"/>
              </a:rPr>
              <a:t>конвективті тасымалдау</a:t>
            </a:r>
            <a:r>
              <a:rPr lang="kk-KZ" sz="2000">
                <a:latin typeface="Times New Roman" panose="02020603050405020304" pitchFamily="18" charset="0"/>
              </a:rPr>
              <a:t> дейді.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28638" y="790575"/>
            <a:ext cx="8364537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kk-KZ" sz="2000">
                <a:latin typeface="Times New Roman" panose="02020603050405020304" pitchFamily="18" charset="0"/>
              </a:rPr>
              <a:t> </a:t>
            </a:r>
            <a:r>
              <a:rPr lang="kk-KZ" sz="2000" b="1">
                <a:latin typeface="Times New Roman" panose="02020603050405020304" pitchFamily="18" charset="0"/>
              </a:rPr>
              <a:t>ХИМИКА-ТЕХНЛОГИЯЛЫҚ ПРОЦЕСТЕРДІҢ КӨРСЕТКІШТЕРІ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ХИМИЯЛЫҚ РЕАКЦИЯЛАРДЫҢ ЖІКТЕЛУІ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РЕАКЦИЯНЫҢ МАТЕРИАЛДЫ БАЛАНСЫН ЕСЕПТЕУ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Барлық химика-технологиялық процестер былайша жіктеледі: химиялық, химиялық реакциялар және физикалық. Химиялық реакциялар химика-технологиялық процестердің маңызды сатысы болып есептеледі.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Химиялық реакцияларды былайша жіктейді: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Жай;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Күрделі параллельді;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Күрделі тізбекті.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Кейбір химика-технологиялық процестерді қарастырғанда реакцияларды типіне, реагенттердің араласуына, тотығу-тотықсыздану процесінің жүруіне, немесе қышқылдық-негіздік болуына қарай жіктейді.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971550" y="277813"/>
            <a:ext cx="720725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kk-KZ" sz="2000" b="1">
                <a:latin typeface="Times New Roman" panose="02020603050405020304" pitchFamily="18" charset="0"/>
              </a:rPr>
              <a:t>Тұжырым. </a:t>
            </a:r>
            <a:r>
              <a:rPr lang="kk-KZ" sz="2000">
                <a:latin typeface="Times New Roman" panose="02020603050405020304" pitchFamily="18" charset="0"/>
              </a:rPr>
              <a:t>Сонымен лекция барысында ХТП – мен танысып, жүйенің көрсеткіштері мен материалдық балансты есептеумен танысу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Тексеру сұрақтары:</a:t>
            </a:r>
            <a:r>
              <a:rPr lang="kk-KZ" sz="2000">
                <a:latin typeface="Times New Roman" panose="02020603050405020304" pitchFamily="18" charset="0"/>
              </a:rPr>
              <a:t> 1. Химия- технологиялық процестері туралы негізгі түсінік.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2. ХТП классификациясы.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3. Хим.тех.процесіндегі тепе-теңдік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4. Технология және оның түрлері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5. Химиялық өнеркәсібіндегі техникалық процестің орын алатын маңызы.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6. Хим.технологиясының техникалық даму процесіндегі негізгі бағыттары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 b="1">
                <a:latin typeface="Times New Roman" panose="02020603050405020304" pitchFamily="18" charset="0"/>
              </a:rPr>
              <a:t>Әдебиеттер:  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Касаткин А.Г. Основные процессы и аппараты химтехнологии.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 Химия,1973г.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Мухленов И.П. Основы химтехнологии, Москва, Высшая школа, 1991г.</a:t>
            </a:r>
            <a:endParaRPr lang="ru-RU" sz="2000">
              <a:latin typeface="Times New Roman" panose="02020603050405020304" pitchFamily="18" charset="0"/>
            </a:endParaRPr>
          </a:p>
          <a:p>
            <a:pPr algn="just"/>
            <a:r>
              <a:rPr lang="kk-KZ" sz="2000">
                <a:latin typeface="Times New Roman" panose="02020603050405020304" pitchFamily="18" charset="0"/>
              </a:rPr>
              <a:t>Лебедев Н.П. Химия и технология органического синтеза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327</Words>
  <Application>Microsoft Office PowerPoint</Application>
  <PresentationFormat>Экран (4:3)</PresentationFormat>
  <Paragraphs>36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Tycoon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Умбетова Алмагуль</cp:lastModifiedBy>
  <cp:revision>2</cp:revision>
  <dcterms:created xsi:type="dcterms:W3CDTF">2009-06-22T12:01:32Z</dcterms:created>
  <dcterms:modified xsi:type="dcterms:W3CDTF">2018-07-08T10:36:35Z</dcterms:modified>
</cp:coreProperties>
</file>